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1"/>
  </p:sldMasterIdLst>
  <p:notesMasterIdLst>
    <p:notesMasterId r:id="rId9"/>
  </p:notesMasterIdLst>
  <p:sldIdLst>
    <p:sldId id="256" r:id="rId2"/>
    <p:sldId id="257" r:id="rId3"/>
    <p:sldId id="258" r:id="rId4"/>
    <p:sldId id="259" r:id="rId5"/>
    <p:sldId id="260"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heme" Target="theme/theme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viewProps" Target="viewProps.xml" /><Relationship Id="rId5" Type="http://schemas.openxmlformats.org/officeDocument/2006/relationships/slide" Target="slides/slide4.xml" /><Relationship Id="rId1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0BB05-04D5-EE47-870B-0B5CF2FCA22D}"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BC3C6-97EF-DF44-8229-A3F03F48A7F7}" type="slidenum">
              <a:rPr lang="en-US" smtClean="0"/>
              <a:t>‹#›</a:t>
            </a:fld>
            <a:endParaRPr lang="en-US"/>
          </a:p>
        </p:txBody>
      </p:sp>
    </p:spTree>
    <p:extLst>
      <p:ext uri="{BB962C8B-B14F-4D97-AF65-F5344CB8AC3E}">
        <p14:creationId xmlns:p14="http://schemas.microsoft.com/office/powerpoint/2010/main" val="1628387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1BC3C6-97EF-DF44-8229-A3F03F48A7F7}" type="slidenum">
              <a:rPr lang="en-US" smtClean="0"/>
              <a:t>1</a:t>
            </a:fld>
            <a:endParaRPr lang="en-US"/>
          </a:p>
        </p:txBody>
      </p:sp>
    </p:spTree>
    <p:extLst>
      <p:ext uri="{BB962C8B-B14F-4D97-AF65-F5344CB8AC3E}">
        <p14:creationId xmlns:p14="http://schemas.microsoft.com/office/powerpoint/2010/main" val="28953082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GB"/>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5/31/2023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72878179"/>
      </p:ext>
    </p:extLst>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GB"/>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88382248"/>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3949821"/>
      </p:ext>
    </p:extLst>
  </p:cSld>
  <p:clrMapOvr>
    <a:masterClrMapping/>
  </p:clrMapOvr>
  <p:transition spd="slow">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62376780"/>
      </p:ext>
    </p:extLst>
  </p:cSld>
  <p:clrMapOvr>
    <a:masterClrMapping/>
  </p:clrMapOvr>
  <p:transition spd="slow">
    <p:wheel spokes="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33323505"/>
      </p:ext>
    </p:extLst>
  </p:cSld>
  <p:clrMapOvr>
    <a:masterClrMapping/>
  </p:clrMapOvr>
  <p:transition spd="slow">
    <p:wheel spokes="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93934540"/>
      </p:ext>
    </p:extLst>
  </p:cSld>
  <p:clrMapOvr>
    <a:masterClrMapping/>
  </p:clrMapOvr>
  <p:transition spd="slow">
    <p:wheel spokes="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65061079"/>
      </p:ext>
    </p:extLst>
  </p:cSld>
  <p:clrMapOvr>
    <a:masterClrMapping/>
  </p:clrMapOvr>
  <p:transition spd="slow">
    <p:wheel spokes="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22910371"/>
      </p:ext>
    </p:extLst>
  </p:cSld>
  <p:clrMapOvr>
    <a:masterClrMapping/>
  </p:clrMapOvr>
  <p:transition spd="slow">
    <p:wheel spokes="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40841759"/>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77306038"/>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27305971"/>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43271900"/>
      </p:ext>
    </p:extLst>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GB"/>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0286403"/>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43349959"/>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63922276"/>
      </p:ext>
    </p:extLst>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88551171"/>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66526964"/>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5/31/2023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888780701"/>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ransition spd="slow">
    <p:wheel spokes="1"/>
  </p:transition>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4.jpeg"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7.tmp"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2BF9C582-29EE-43B3-943E-5C23788A9FD0}"/>
              </a:ext>
            </a:extLst>
          </p:cNvPr>
          <p:cNvPicPr>
            <a:picLocks noChangeAspect="1"/>
          </p:cNvPicPr>
          <p:nvPr/>
        </p:nvPicPr>
        <p:blipFill>
          <a:blip r:embed="rId3"/>
          <a:stretch>
            <a:fillRect/>
          </a:stretch>
        </p:blipFill>
        <p:spPr>
          <a:xfrm>
            <a:off x="169647" y="1492943"/>
            <a:ext cx="3102546" cy="31001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le 1">
            <a:extLst>
              <a:ext uri="{FF2B5EF4-FFF2-40B4-BE49-F238E27FC236}">
                <a16:creationId xmlns:a16="http://schemas.microsoft.com/office/drawing/2014/main" id="{D9C3EDD3-3CA8-936F-6E89-55B540FB4D3C}"/>
              </a:ext>
            </a:extLst>
          </p:cNvPr>
          <p:cNvSpPr>
            <a:spLocks noGrp="1"/>
          </p:cNvSpPr>
          <p:nvPr>
            <p:ph type="ctrTitle"/>
          </p:nvPr>
        </p:nvSpPr>
        <p:spPr>
          <a:xfrm>
            <a:off x="1720920" y="-473420"/>
            <a:ext cx="10714661" cy="2698890"/>
          </a:xfrm>
        </p:spPr>
        <p:txBody>
          <a:bodyPr>
            <a:normAutofit/>
          </a:bodyPr>
          <a:lstStyle/>
          <a:p>
            <a:r>
              <a:rPr lang="en-US" sz="6600" i="1" dirty="0">
                <a:solidFill>
                  <a:schemeClr val="accent1"/>
                </a:solidFill>
                <a:latin typeface="Algerian" pitchFamily="82" charset="0"/>
              </a:rPr>
              <a:t>    </a:t>
            </a:r>
            <a:r>
              <a:rPr lang="en-US" sz="6600" i="1" dirty="0">
                <a:solidFill>
                  <a:schemeClr val="accent3"/>
                </a:solidFill>
                <a:latin typeface="Algerian" pitchFamily="82" charset="0"/>
              </a:rPr>
              <a:t>S.R.S SR.SEC.SCHOOL</a:t>
            </a:r>
            <a:br>
              <a:rPr lang="en-US" sz="6600" i="1" dirty="0">
                <a:solidFill>
                  <a:schemeClr val="accent3"/>
                </a:solidFill>
                <a:latin typeface="Algerian" pitchFamily="82" charset="0"/>
              </a:rPr>
            </a:br>
            <a:r>
              <a:rPr lang="en-US" sz="6600" i="1" dirty="0">
                <a:solidFill>
                  <a:schemeClr val="accent3"/>
                </a:solidFill>
                <a:latin typeface="Algerian" pitchFamily="82" charset="0"/>
              </a:rPr>
              <a:t>           ROHTAK</a:t>
            </a:r>
          </a:p>
        </p:txBody>
      </p:sp>
      <p:sp>
        <p:nvSpPr>
          <p:cNvPr id="3" name="Subtitle 2">
            <a:extLst>
              <a:ext uri="{FF2B5EF4-FFF2-40B4-BE49-F238E27FC236}">
                <a16:creationId xmlns:a16="http://schemas.microsoft.com/office/drawing/2014/main" id="{2599D6B4-1F17-DF41-BF81-56D550DF498E}"/>
              </a:ext>
            </a:extLst>
          </p:cNvPr>
          <p:cNvSpPr>
            <a:spLocks noGrp="1"/>
          </p:cNvSpPr>
          <p:nvPr>
            <p:ph type="subTitle" idx="1"/>
          </p:nvPr>
        </p:nvSpPr>
        <p:spPr>
          <a:xfrm>
            <a:off x="3635378" y="2403869"/>
            <a:ext cx="9267593" cy="3139587"/>
          </a:xfrm>
        </p:spPr>
        <p:txBody>
          <a:bodyPr>
            <a:normAutofit/>
          </a:bodyPr>
          <a:lstStyle/>
          <a:p>
            <a:pPr marL="342900" indent="-342900">
              <a:buFont typeface="Arial" panose="020B0604020202020204" pitchFamily="34" charset="0"/>
              <a:buChar char="•"/>
            </a:pPr>
            <a:r>
              <a:rPr lang="en-US" sz="3200" dirty="0">
                <a:solidFill>
                  <a:srgbClr val="7030A0"/>
                </a:solidFill>
                <a:latin typeface="Amasis MT Pro Black" panose="02000000000000000000" pitchFamily="2" charset="0"/>
                <a:ea typeface="Amasis MT Pro Black" panose="02000000000000000000" pitchFamily="2" charset="0"/>
              </a:rPr>
              <a:t>Name:--</a:t>
            </a:r>
            <a:r>
              <a:rPr lang="en-US" sz="3200" dirty="0" err="1">
                <a:solidFill>
                  <a:srgbClr val="7030A0"/>
                </a:solidFill>
                <a:latin typeface="Amasis MT Pro Black" panose="02000000000000000000" pitchFamily="2" charset="0"/>
                <a:ea typeface="Amasis MT Pro Black" panose="02000000000000000000" pitchFamily="2" charset="0"/>
              </a:rPr>
              <a:t>soumya</a:t>
            </a:r>
            <a:r>
              <a:rPr lang="en-US" sz="3200" dirty="0">
                <a:solidFill>
                  <a:srgbClr val="7030A0"/>
                </a:solidFill>
                <a:latin typeface="Amasis MT Pro Black" panose="02000000000000000000" pitchFamily="2" charset="0"/>
                <a:ea typeface="Amasis MT Pro Black" panose="02000000000000000000" pitchFamily="2" charset="0"/>
              </a:rPr>
              <a:t> </a:t>
            </a:r>
            <a:r>
              <a:rPr lang="en-US" sz="3200" dirty="0" err="1">
                <a:solidFill>
                  <a:srgbClr val="7030A0"/>
                </a:solidFill>
                <a:latin typeface="Amasis MT Pro Black" panose="02000000000000000000" pitchFamily="2" charset="0"/>
                <a:ea typeface="Amasis MT Pro Black" panose="02000000000000000000" pitchFamily="2" charset="0"/>
              </a:rPr>
              <a:t>patel</a:t>
            </a:r>
            <a:r>
              <a:rPr lang="en-US" sz="3200" dirty="0">
                <a:solidFill>
                  <a:srgbClr val="7030A0"/>
                </a:solidFill>
                <a:latin typeface="Amasis MT Pro Black" panose="02000000000000000000" pitchFamily="2" charset="0"/>
                <a:ea typeface="Amasis MT Pro Black" panose="02000000000000000000" pitchFamily="2" charset="0"/>
              </a:rPr>
              <a:t> </a:t>
            </a:r>
          </a:p>
          <a:p>
            <a:pPr marL="342900" indent="-342900">
              <a:buFont typeface="Arial" panose="020B0604020202020204" pitchFamily="34" charset="0"/>
              <a:buChar char="•"/>
            </a:pPr>
            <a:r>
              <a:rPr lang="en-US" sz="3200" dirty="0">
                <a:solidFill>
                  <a:srgbClr val="7030A0"/>
                </a:solidFill>
                <a:latin typeface="Amasis MT Pro Black" panose="02000000000000000000" pitchFamily="2" charset="0"/>
                <a:ea typeface="Amasis MT Pro Black" panose="02000000000000000000" pitchFamily="2" charset="0"/>
              </a:rPr>
              <a:t>Class:-12</a:t>
            </a:r>
            <a:r>
              <a:rPr lang="en-US" sz="3200" baseline="30000" dirty="0">
                <a:solidFill>
                  <a:srgbClr val="7030A0"/>
                </a:solidFill>
                <a:latin typeface="Amasis MT Pro Black" panose="02000000000000000000" pitchFamily="2" charset="0"/>
                <a:ea typeface="Amasis MT Pro Black" panose="02000000000000000000" pitchFamily="2" charset="0"/>
              </a:rPr>
              <a:t>th  </a:t>
            </a:r>
            <a:r>
              <a:rPr lang="en-US" sz="3200" b="1" baseline="30000" dirty="0">
                <a:solidFill>
                  <a:srgbClr val="7030A0"/>
                </a:solidFill>
                <a:latin typeface="Amasis MT Pro Black" panose="02000000000000000000" pitchFamily="2" charset="0"/>
                <a:ea typeface="Amasis MT Pro Black" panose="02000000000000000000" pitchFamily="2" charset="0"/>
              </a:rPr>
              <a:t>commerce</a:t>
            </a:r>
            <a:r>
              <a:rPr lang="en-US" sz="3200" baseline="30000" dirty="0">
                <a:solidFill>
                  <a:srgbClr val="7030A0"/>
                </a:solidFill>
                <a:latin typeface="Amasis MT Pro Black" panose="02000000000000000000" pitchFamily="2" charset="0"/>
                <a:ea typeface="Amasis MT Pro Black" panose="02000000000000000000" pitchFamily="2" charset="0"/>
              </a:rPr>
              <a:t> </a:t>
            </a:r>
            <a:endParaRPr lang="en-US" sz="3200" dirty="0">
              <a:solidFill>
                <a:srgbClr val="7030A0"/>
              </a:solidFill>
              <a:latin typeface="Amasis MT Pro Black" panose="02000000000000000000" pitchFamily="2" charset="0"/>
              <a:ea typeface="Amasis MT Pro Black" panose="02000000000000000000" pitchFamily="2" charset="0"/>
            </a:endParaRPr>
          </a:p>
          <a:p>
            <a:pPr marL="342900" indent="-342900">
              <a:buFont typeface="Arial" panose="020B0604020202020204" pitchFamily="34" charset="0"/>
              <a:buChar char="•"/>
            </a:pPr>
            <a:r>
              <a:rPr lang="en-US" sz="3200" dirty="0">
                <a:solidFill>
                  <a:srgbClr val="7030A0"/>
                </a:solidFill>
                <a:latin typeface="Amasis MT Pro Black" panose="02000000000000000000" pitchFamily="2" charset="0"/>
                <a:ea typeface="Amasis MT Pro Black" panose="02000000000000000000" pitchFamily="2" charset="0"/>
              </a:rPr>
              <a:t>Roll no. :- 1244</a:t>
            </a:r>
          </a:p>
        </p:txBody>
      </p:sp>
      <p:pic>
        <p:nvPicPr>
          <p:cNvPr id="4" name="Picture 4">
            <a:extLst>
              <a:ext uri="{FF2B5EF4-FFF2-40B4-BE49-F238E27FC236}">
                <a16:creationId xmlns:a16="http://schemas.microsoft.com/office/drawing/2014/main" id="{6FDBEE4D-5082-D654-BFF6-D052D77E9871}"/>
              </a:ext>
            </a:extLst>
          </p:cNvPr>
          <p:cNvPicPr>
            <a:picLocks noChangeAspect="1"/>
          </p:cNvPicPr>
          <p:nvPr/>
        </p:nvPicPr>
        <p:blipFill>
          <a:blip r:embed="rId4"/>
          <a:stretch>
            <a:fillRect/>
          </a:stretch>
        </p:blipFill>
        <p:spPr>
          <a:xfrm>
            <a:off x="8922229" y="1639398"/>
            <a:ext cx="3100123" cy="31001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TextBox 5">
            <a:extLst>
              <a:ext uri="{FF2B5EF4-FFF2-40B4-BE49-F238E27FC236}">
                <a16:creationId xmlns:a16="http://schemas.microsoft.com/office/drawing/2014/main" id="{8CD7A94A-84A1-6BE6-01B9-435DB74EDB8A}"/>
              </a:ext>
            </a:extLst>
          </p:cNvPr>
          <p:cNvSpPr txBox="1"/>
          <p:nvPr/>
        </p:nvSpPr>
        <p:spPr>
          <a:xfrm>
            <a:off x="3269772" y="4593066"/>
            <a:ext cx="7069017" cy="584775"/>
          </a:xfrm>
          <a:prstGeom prst="rect">
            <a:avLst/>
          </a:prstGeom>
          <a:noFill/>
        </p:spPr>
        <p:txBody>
          <a:bodyPr wrap="square" rtlCol="0">
            <a:spAutoFit/>
          </a:bodyPr>
          <a:lstStyle/>
          <a:p>
            <a:pPr algn="l"/>
            <a:r>
              <a:rPr lang="en-US" sz="3200" b="1" dirty="0">
                <a:solidFill>
                  <a:srgbClr val="FFFF00"/>
                </a:solidFill>
                <a:latin typeface="Amasis MT Pro Black" panose="02000000000000000000" pitchFamily="2" charset="0"/>
                <a:ea typeface="Amasis MT Pro Black" panose="02000000000000000000" pitchFamily="2" charset="0"/>
              </a:rPr>
              <a:t>Topic:- SAY NO TO TOBACCO.</a:t>
            </a:r>
          </a:p>
        </p:txBody>
      </p:sp>
    </p:spTree>
    <p:extLst>
      <p:ext uri="{BB962C8B-B14F-4D97-AF65-F5344CB8AC3E}">
        <p14:creationId xmlns:p14="http://schemas.microsoft.com/office/powerpoint/2010/main" val="2518162795"/>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4B9A2-E25A-9020-2AFE-9C0725F874DC}"/>
              </a:ext>
            </a:extLst>
          </p:cNvPr>
          <p:cNvSpPr>
            <a:spLocks noGrp="1"/>
          </p:cNvSpPr>
          <p:nvPr>
            <p:ph type="title"/>
          </p:nvPr>
        </p:nvSpPr>
        <p:spPr>
          <a:xfrm>
            <a:off x="3546716" y="175942"/>
            <a:ext cx="9905998" cy="1324967"/>
          </a:xfrm>
        </p:spPr>
        <p:txBody>
          <a:bodyPr>
            <a:normAutofit/>
          </a:bodyPr>
          <a:lstStyle/>
          <a:p>
            <a:r>
              <a:rPr lang="en-US" sz="4800" b="1" i="1" u="sng" dirty="0">
                <a:solidFill>
                  <a:srgbClr val="7030A0"/>
                </a:solidFill>
              </a:rPr>
              <a:t>Introduction:-</a:t>
            </a:r>
          </a:p>
        </p:txBody>
      </p:sp>
      <p:sp>
        <p:nvSpPr>
          <p:cNvPr id="3" name="Content Placeholder 2">
            <a:extLst>
              <a:ext uri="{FF2B5EF4-FFF2-40B4-BE49-F238E27FC236}">
                <a16:creationId xmlns:a16="http://schemas.microsoft.com/office/drawing/2014/main" id="{A2ABA93E-5431-3AD8-C36B-750897F6A86F}"/>
              </a:ext>
            </a:extLst>
          </p:cNvPr>
          <p:cNvSpPr>
            <a:spLocks noGrp="1"/>
          </p:cNvSpPr>
          <p:nvPr>
            <p:ph idx="1"/>
          </p:nvPr>
        </p:nvSpPr>
        <p:spPr>
          <a:xfrm>
            <a:off x="635862" y="1112195"/>
            <a:ext cx="10498793" cy="6507805"/>
          </a:xfrm>
        </p:spPr>
        <p:txBody>
          <a:bodyPr>
            <a:noAutofit/>
          </a:bodyPr>
          <a:lstStyle/>
          <a:p>
            <a:r>
              <a:rPr lang="en-US" b="1" dirty="0">
                <a:solidFill>
                  <a:srgbClr val="FF0000"/>
                </a:solidFill>
                <a:latin typeface="Amasis MT Pro Black" panose="02000000000000000000" pitchFamily="2" charset="0"/>
                <a:ea typeface="Amasis MT Pro Black" panose="02000000000000000000" pitchFamily="2" charset="0"/>
              </a:rPr>
              <a:t>Welcome to our presentation on World Tobacco Day, an annual observance held on May 31</a:t>
            </a:r>
            <a:r>
              <a:rPr lang="en-US" b="1" baseline="30000" dirty="0">
                <a:solidFill>
                  <a:srgbClr val="FF0000"/>
                </a:solidFill>
                <a:latin typeface="Amasis MT Pro Black" panose="02000000000000000000" pitchFamily="2" charset="0"/>
                <a:ea typeface="Amasis MT Pro Black" panose="02000000000000000000" pitchFamily="2" charset="0"/>
              </a:rPr>
              <a:t>st</a:t>
            </a:r>
            <a:r>
              <a:rPr lang="en-US" b="1" dirty="0">
                <a:solidFill>
                  <a:srgbClr val="FF0000"/>
                </a:solidFill>
                <a:latin typeface="Amasis MT Pro Black" panose="02000000000000000000" pitchFamily="2" charset="0"/>
                <a:ea typeface="Amasis MT Pro Black" panose="02000000000000000000" pitchFamily="2" charset="0"/>
              </a:rPr>
              <a:t>.
World Tobacco Day serves as a global platform to raise awareness about the health risks associated with tobacco use and to advocate for effective policies to reduce tobacco consumption.
This day provides an opportunity for individuals, organizations, and governments around the world to come together and take action against the tobacco epidemic.
Each year, World Tobacco Day focuses on a specific theme that highlights a particular aspect of tobacco control.</a:t>
            </a:r>
          </a:p>
        </p:txBody>
      </p:sp>
      <p:sp>
        <p:nvSpPr>
          <p:cNvPr id="6" name="TextBox 5">
            <a:extLst>
              <a:ext uri="{FF2B5EF4-FFF2-40B4-BE49-F238E27FC236}">
                <a16:creationId xmlns:a16="http://schemas.microsoft.com/office/drawing/2014/main" id="{7C578C54-1B1F-C663-87D4-85C8863C2BE2}"/>
              </a:ext>
            </a:extLst>
          </p:cNvPr>
          <p:cNvSpPr txBox="1"/>
          <p:nvPr/>
        </p:nvSpPr>
        <p:spPr>
          <a:xfrm>
            <a:off x="5481169" y="1112195"/>
            <a:ext cx="1828800" cy="1828800"/>
          </a:xfrm>
          <a:prstGeom prst="rect">
            <a:avLst/>
          </a:prstGeom>
          <a:noFill/>
        </p:spPr>
        <p:txBody>
          <a:bodyPr wrap="square" rtlCol="0">
            <a:spAutoFit/>
          </a:bodyPr>
          <a:lstStyle/>
          <a:p>
            <a:pPr algn="l"/>
            <a:endParaRPr lang="en-US" dirty="0"/>
          </a:p>
        </p:txBody>
      </p:sp>
    </p:spTree>
    <p:extLst>
      <p:ext uri="{BB962C8B-B14F-4D97-AF65-F5344CB8AC3E}">
        <p14:creationId xmlns:p14="http://schemas.microsoft.com/office/powerpoint/2010/main" val="3758282211"/>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8B9A0-D20B-5CE7-059B-0812FAE93FA3}"/>
              </a:ext>
            </a:extLst>
          </p:cNvPr>
          <p:cNvSpPr>
            <a:spLocks noGrp="1"/>
          </p:cNvSpPr>
          <p:nvPr>
            <p:ph type="title"/>
          </p:nvPr>
        </p:nvSpPr>
        <p:spPr>
          <a:xfrm>
            <a:off x="2546110" y="-519545"/>
            <a:ext cx="9905998" cy="2423221"/>
          </a:xfrm>
        </p:spPr>
        <p:txBody>
          <a:bodyPr>
            <a:normAutofit/>
          </a:bodyPr>
          <a:lstStyle/>
          <a:p>
            <a:r>
              <a:rPr lang="en-US" sz="4400" b="1" i="1" u="sng" dirty="0">
                <a:solidFill>
                  <a:srgbClr val="FF0000"/>
                </a:solidFill>
                <a:latin typeface="Algerian" pitchFamily="82" charset="0"/>
              </a:rPr>
              <a:t>Overview of TOBACCO:-</a:t>
            </a:r>
            <a:br>
              <a:rPr lang="en-US" sz="4400" b="1" i="1" u="sng" dirty="0">
                <a:solidFill>
                  <a:srgbClr val="FF0000"/>
                </a:solidFill>
                <a:latin typeface="Algerian" pitchFamily="82" charset="0"/>
              </a:rPr>
            </a:br>
            <a:endParaRPr lang="en-US" sz="4400" b="1" i="1" u="sng" dirty="0">
              <a:solidFill>
                <a:srgbClr val="FF0000"/>
              </a:solidFill>
              <a:latin typeface="Algerian" pitchFamily="82" charset="0"/>
            </a:endParaRPr>
          </a:p>
        </p:txBody>
      </p:sp>
      <p:sp>
        <p:nvSpPr>
          <p:cNvPr id="3" name="Content Placeholder 2">
            <a:extLst>
              <a:ext uri="{FF2B5EF4-FFF2-40B4-BE49-F238E27FC236}">
                <a16:creationId xmlns:a16="http://schemas.microsoft.com/office/drawing/2014/main" id="{A220B8C4-E4FF-7B2A-9CA5-B863DFA1860C}"/>
              </a:ext>
            </a:extLst>
          </p:cNvPr>
          <p:cNvSpPr>
            <a:spLocks noGrp="1"/>
          </p:cNvSpPr>
          <p:nvPr>
            <p:ph idx="1"/>
          </p:nvPr>
        </p:nvSpPr>
        <p:spPr>
          <a:xfrm>
            <a:off x="249357" y="1133426"/>
            <a:ext cx="11693285" cy="6890666"/>
          </a:xfrm>
        </p:spPr>
        <p:txBody>
          <a:bodyPr>
            <a:noAutofit/>
          </a:bodyPr>
          <a:lstStyle/>
          <a:p>
            <a:r>
              <a:rPr lang="en-US" sz="2800" b="1" i="1" dirty="0">
                <a:solidFill>
                  <a:schemeClr val="bg1"/>
                </a:solidFill>
              </a:rPr>
              <a:t>Tobacco is a plant native to the Americas, belonging to the </a:t>
            </a:r>
            <a:r>
              <a:rPr lang="en-US" sz="2800" b="1" i="1" dirty="0" err="1">
                <a:solidFill>
                  <a:schemeClr val="bg1"/>
                </a:solidFill>
              </a:rPr>
              <a:t>Solanaceae</a:t>
            </a:r>
            <a:r>
              <a:rPr lang="en-US" sz="2800" b="1" i="1" dirty="0">
                <a:solidFill>
                  <a:schemeClr val="bg1"/>
                </a:solidFill>
              </a:rPr>
              <a:t> family. It has been used for centuries for various purposes, most notably for smoking and chewing. Tobacco contains nicotine, an addictive substance that affects the central nervous system. The use of tobacco has been a subject of controversy due to its negative health effects and societal implications </a:t>
            </a:r>
          </a:p>
          <a:p>
            <a:r>
              <a:rPr lang="en-US" sz="2800" b="1" i="1" dirty="0">
                <a:solidFill>
                  <a:schemeClr val="bg1"/>
                </a:solidFill>
              </a:rPr>
              <a:t>Tobacco has a rich history dating back thousands of years. It was first cultivated and used by indigenous peoples in the Americas for medicinal and ceremonial purposes. Following European colonization, tobacco spread worldwide and became a major cash crop. Its popularity grew rapidly, leading to the </a:t>
            </a:r>
            <a:r>
              <a:rPr lang="en-US" sz="2800" b="1" i="1">
                <a:solidFill>
                  <a:schemeClr val="bg1"/>
                </a:solidFill>
              </a:rPr>
              <a:t>developmeTobacco</a:t>
            </a:r>
            <a:r>
              <a:rPr lang="en-US" sz="2800" b="1" i="1" dirty="0">
                <a:solidFill>
                  <a:schemeClr val="bg1"/>
                </a:solidFill>
              </a:rPr>
              <a:t> is a plant native to the </a:t>
            </a:r>
            <a:r>
              <a:rPr lang="en-US" sz="2800" b="1" i="1" dirty="0" err="1">
                <a:solidFill>
                  <a:schemeClr val="bg1"/>
                </a:solidFill>
              </a:rPr>
              <a:t>Amer</a:t>
            </a:r>
            <a:endParaRPr lang="en-US" sz="2800" b="1" i="1" dirty="0">
              <a:solidFill>
                <a:schemeClr val="bg1"/>
              </a:solidFill>
            </a:endParaRPr>
          </a:p>
        </p:txBody>
      </p:sp>
    </p:spTree>
    <p:extLst>
      <p:ext uri="{BB962C8B-B14F-4D97-AF65-F5344CB8AC3E}">
        <p14:creationId xmlns:p14="http://schemas.microsoft.com/office/powerpoint/2010/main" val="3909673287"/>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09D9-B7D6-F39E-9107-464209E7201D}"/>
              </a:ext>
            </a:extLst>
          </p:cNvPr>
          <p:cNvSpPr>
            <a:spLocks noGrp="1"/>
          </p:cNvSpPr>
          <p:nvPr>
            <p:ph type="title"/>
          </p:nvPr>
        </p:nvSpPr>
        <p:spPr>
          <a:xfrm>
            <a:off x="684331" y="19402"/>
            <a:ext cx="10976578" cy="700265"/>
          </a:xfrm>
        </p:spPr>
        <p:txBody>
          <a:bodyPr>
            <a:noAutofit/>
          </a:bodyPr>
          <a:lstStyle/>
          <a:p>
            <a:r>
              <a:rPr lang="en-US" sz="4800" b="1" i="1" u="sng" dirty="0">
                <a:solidFill>
                  <a:srgbClr val="FF0000"/>
                </a:solidFill>
                <a:latin typeface="Amasis MT Pro Black" panose="02000000000000000000" pitchFamily="2" charset="0"/>
                <a:ea typeface="Amasis MT Pro Black" panose="02000000000000000000" pitchFamily="2" charset="0"/>
              </a:rPr>
              <a:t>Health effect of TOBACCO </a:t>
            </a:r>
          </a:p>
        </p:txBody>
      </p:sp>
      <p:sp>
        <p:nvSpPr>
          <p:cNvPr id="3" name="Content Placeholder 2">
            <a:extLst>
              <a:ext uri="{FF2B5EF4-FFF2-40B4-BE49-F238E27FC236}">
                <a16:creationId xmlns:a16="http://schemas.microsoft.com/office/drawing/2014/main" id="{D5C1964C-D1E1-B580-C4DE-82D6EEB1A9EC}"/>
              </a:ext>
            </a:extLst>
          </p:cNvPr>
          <p:cNvSpPr>
            <a:spLocks noGrp="1"/>
          </p:cNvSpPr>
          <p:nvPr>
            <p:ph idx="1"/>
          </p:nvPr>
        </p:nvSpPr>
        <p:spPr>
          <a:xfrm>
            <a:off x="0" y="719667"/>
            <a:ext cx="9705860" cy="6573212"/>
          </a:xfrm>
        </p:spPr>
        <p:txBody>
          <a:bodyPr>
            <a:noAutofit/>
          </a:bodyPr>
          <a:lstStyle/>
          <a:p>
            <a:r>
              <a:rPr lang="en-US" b="1" dirty="0">
                <a:solidFill>
                  <a:schemeClr val="accent6">
                    <a:lumMod val="20000"/>
                    <a:lumOff val="80000"/>
                  </a:schemeClr>
                </a:solidFill>
              </a:rPr>
              <a:t>. Smoking causes cancer, heart disease, stroke, lung diseases, diabetes, and chronic obstructive pulmonary disease (COPD), which includes emphysema and chronic bronchitis. Smoking also increases risk for tuberculosis, certain eye diseases, and problems of the immune system, including rheumatoid arthritis.
Secondhand smoke exposure contributes to approximately 41,000 deaths among nonsmoking adults and 400 deaths in infants each year. Secondhand smoke causes stroke, lung cancer, and coronary heart disease in adults. Children who are exposed to secondhand smoke are at increased risk for sudden infant death syndrome, acute respiratory infections, middle ear disease, more severe asthma, respiratory symptoms, and slowed lung growth.</a:t>
            </a:r>
          </a:p>
        </p:txBody>
      </p:sp>
      <p:pic>
        <p:nvPicPr>
          <p:cNvPr id="4" name="Picture 4">
            <a:extLst>
              <a:ext uri="{FF2B5EF4-FFF2-40B4-BE49-F238E27FC236}">
                <a16:creationId xmlns:a16="http://schemas.microsoft.com/office/drawing/2014/main" id="{2B6ACF35-02E7-4649-2C2A-A0111631506D}"/>
              </a:ext>
            </a:extLst>
          </p:cNvPr>
          <p:cNvPicPr>
            <a:picLocks noChangeAspect="1"/>
          </p:cNvPicPr>
          <p:nvPr/>
        </p:nvPicPr>
        <p:blipFill rotWithShape="1">
          <a:blip r:embed="rId2"/>
          <a:srcRect l="5158" t="8897" r="15938" b="7038"/>
          <a:stretch/>
        </p:blipFill>
        <p:spPr>
          <a:xfrm>
            <a:off x="8630219" y="2253620"/>
            <a:ext cx="3727088" cy="2133654"/>
          </a:xfrm>
          <a:prstGeom prst="ellipse">
            <a:avLst/>
          </a:prstGeom>
          <a:ln>
            <a:noFill/>
          </a:ln>
          <a:effectLst>
            <a:softEdge rad="112500"/>
          </a:effectLst>
        </p:spPr>
      </p:pic>
    </p:spTree>
    <p:extLst>
      <p:ext uri="{BB962C8B-B14F-4D97-AF65-F5344CB8AC3E}">
        <p14:creationId xmlns:p14="http://schemas.microsoft.com/office/powerpoint/2010/main" val="3711115567"/>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1ECEA-10C0-64ED-5012-D8ED5BA42F8E}"/>
              </a:ext>
            </a:extLst>
          </p:cNvPr>
          <p:cNvSpPr>
            <a:spLocks noGrp="1"/>
          </p:cNvSpPr>
          <p:nvPr>
            <p:ph type="title"/>
          </p:nvPr>
        </p:nvSpPr>
        <p:spPr>
          <a:xfrm>
            <a:off x="1141413" y="618518"/>
            <a:ext cx="9905998" cy="211214"/>
          </a:xfrm>
        </p:spPr>
        <p:txBody>
          <a:bodyPr>
            <a:normAutofit fontScale="90000"/>
          </a:bodyPr>
          <a:lstStyle/>
          <a:p>
            <a:r>
              <a:rPr lang="en-US" sz="5400" b="1" i="1" u="sng" dirty="0">
                <a:solidFill>
                  <a:srgbClr val="7030A0"/>
                </a:solidFill>
                <a:latin typeface="Aharoni" panose="02010803020104030203" pitchFamily="2" charset="-79"/>
                <a:cs typeface="Aharoni" panose="02010803020104030203" pitchFamily="2" charset="-79"/>
              </a:rPr>
              <a:t>Tobacco usage in India:-</a:t>
            </a:r>
          </a:p>
        </p:txBody>
      </p:sp>
      <p:sp>
        <p:nvSpPr>
          <p:cNvPr id="3" name="Content Placeholder 2">
            <a:extLst>
              <a:ext uri="{FF2B5EF4-FFF2-40B4-BE49-F238E27FC236}">
                <a16:creationId xmlns:a16="http://schemas.microsoft.com/office/drawing/2014/main" id="{87FE3D79-3D53-51DE-CE4C-BD798EF644B6}"/>
              </a:ext>
            </a:extLst>
          </p:cNvPr>
          <p:cNvSpPr>
            <a:spLocks noGrp="1"/>
          </p:cNvSpPr>
          <p:nvPr>
            <p:ph idx="1"/>
          </p:nvPr>
        </p:nvSpPr>
        <p:spPr>
          <a:xfrm>
            <a:off x="188743" y="1152983"/>
            <a:ext cx="7632748" cy="4195481"/>
          </a:xfrm>
        </p:spPr>
        <p:txBody>
          <a:bodyPr>
            <a:noAutofit/>
          </a:bodyPr>
          <a:lstStyle/>
          <a:p>
            <a:r>
              <a:rPr lang="en-US" sz="2000" b="1" dirty="0">
                <a:solidFill>
                  <a:srgbClr val="FF0000"/>
                </a:solidFill>
                <a:latin typeface="Amasis MT Pro Black" panose="02000000000000000000" pitchFamily="2" charset="0"/>
                <a:ea typeface="Amasis MT Pro Black" panose="02000000000000000000" pitchFamily="2" charset="0"/>
              </a:rPr>
              <a:t>Nearly 267 million adults (15 years and above) in India (29% of all adults) are users of tobacco, according to the Global Adult Tobacco Survey India, 2016-17. The most prevalent form of tobacco use in India is smokeless tobacco and commonly used products are </a:t>
            </a:r>
            <a:r>
              <a:rPr lang="en-US" sz="2000" b="1" dirty="0" err="1">
                <a:solidFill>
                  <a:srgbClr val="FF0000"/>
                </a:solidFill>
                <a:latin typeface="Amasis MT Pro Black" panose="02000000000000000000" pitchFamily="2" charset="0"/>
                <a:ea typeface="Amasis MT Pro Black" panose="02000000000000000000" pitchFamily="2" charset="0"/>
              </a:rPr>
              <a:t>khaini</a:t>
            </a:r>
            <a:r>
              <a:rPr lang="en-US" sz="2000" b="1" dirty="0">
                <a:solidFill>
                  <a:srgbClr val="FF0000"/>
                </a:solidFill>
                <a:latin typeface="Amasis MT Pro Black" panose="02000000000000000000" pitchFamily="2" charset="0"/>
                <a:ea typeface="Amasis MT Pro Black" panose="02000000000000000000" pitchFamily="2" charset="0"/>
              </a:rPr>
              <a:t>, </a:t>
            </a:r>
            <a:r>
              <a:rPr lang="en-US" sz="2000" b="1" dirty="0" err="1">
                <a:solidFill>
                  <a:srgbClr val="FF0000"/>
                </a:solidFill>
                <a:latin typeface="Amasis MT Pro Black" panose="02000000000000000000" pitchFamily="2" charset="0"/>
                <a:ea typeface="Amasis MT Pro Black" panose="02000000000000000000" pitchFamily="2" charset="0"/>
              </a:rPr>
              <a:t>gutkha</a:t>
            </a:r>
            <a:r>
              <a:rPr lang="en-US" sz="2000" b="1" dirty="0">
                <a:solidFill>
                  <a:srgbClr val="FF0000"/>
                </a:solidFill>
                <a:latin typeface="Amasis MT Pro Black" panose="02000000000000000000" pitchFamily="2" charset="0"/>
                <a:ea typeface="Amasis MT Pro Black" panose="02000000000000000000" pitchFamily="2" charset="0"/>
              </a:rPr>
              <a:t>, betel quid with tobacco and </a:t>
            </a:r>
            <a:r>
              <a:rPr lang="en-US" sz="2000" b="1" dirty="0" err="1">
                <a:solidFill>
                  <a:srgbClr val="FF0000"/>
                </a:solidFill>
                <a:latin typeface="Amasis MT Pro Black" panose="02000000000000000000" pitchFamily="2" charset="0"/>
                <a:ea typeface="Amasis MT Pro Black" panose="02000000000000000000" pitchFamily="2" charset="0"/>
              </a:rPr>
              <a:t>zarda</a:t>
            </a:r>
            <a:r>
              <a:rPr lang="en-US" sz="2000" b="1" dirty="0">
                <a:solidFill>
                  <a:srgbClr val="FF0000"/>
                </a:solidFill>
                <a:latin typeface="Amasis MT Pro Black" panose="02000000000000000000" pitchFamily="2" charset="0"/>
                <a:ea typeface="Amasis MT Pro Black" panose="02000000000000000000" pitchFamily="2" charset="0"/>
              </a:rPr>
              <a:t>. Smoking forms of tobacco used are bidi, cigarette and hookah</a:t>
            </a:r>
          </a:p>
          <a:p>
            <a:r>
              <a:rPr lang="en-US" sz="2000" b="1" dirty="0">
                <a:solidFill>
                  <a:srgbClr val="FF0000"/>
                </a:solidFill>
                <a:latin typeface="Amasis MT Pro Black" panose="02000000000000000000" pitchFamily="2" charset="0"/>
                <a:ea typeface="Amasis MT Pro Black" panose="02000000000000000000" pitchFamily="2" charset="0"/>
              </a:rPr>
              <a:t>Globally, tobacco use is one of the biggest public health threats.  It leads not only to loss of lives but also has heavy social and economic costs. </a:t>
            </a:r>
            <a:r>
              <a:rPr lang="en-US" sz="2000" b="1">
                <a:solidFill>
                  <a:srgbClr val="FF0000"/>
                </a:solidFill>
                <a:latin typeface="Amasis MT Pro Black" panose="02000000000000000000" pitchFamily="2" charset="0"/>
                <a:ea typeface="Amasis MT Pro Black" panose="02000000000000000000" pitchFamily="2" charset="0"/>
              </a:rPr>
              <a:t>The total economic costs attributed to tobacco use  from all diseases in India in the year 2017-18 for persons aged 35 years and above amounted to INR 177 341 crore (USD 27.5 billion).</a:t>
            </a:r>
          </a:p>
        </p:txBody>
      </p:sp>
      <p:pic>
        <p:nvPicPr>
          <p:cNvPr id="4" name="Picture 4">
            <a:extLst>
              <a:ext uri="{FF2B5EF4-FFF2-40B4-BE49-F238E27FC236}">
                <a16:creationId xmlns:a16="http://schemas.microsoft.com/office/drawing/2014/main" id="{2D4E20A8-B0CD-844C-2902-F4E7D91A0FE1}"/>
              </a:ext>
            </a:extLst>
          </p:cNvPr>
          <p:cNvPicPr>
            <a:picLocks noChangeAspect="1"/>
          </p:cNvPicPr>
          <p:nvPr/>
        </p:nvPicPr>
        <p:blipFill rotWithShape="1">
          <a:blip r:embed="rId2"/>
          <a:srcRect l="11147" t="19722" r="8432"/>
          <a:stretch/>
        </p:blipFill>
        <p:spPr>
          <a:xfrm>
            <a:off x="8101060" y="1152983"/>
            <a:ext cx="3902197" cy="4829452"/>
          </a:xfrm>
          <a:prstGeom prst="roundRect">
            <a:avLst>
              <a:gd name="adj" fmla="val 26952"/>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632812261"/>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46AF0A9F-F029-4F2B-452C-BA8AEFDD1BEB}"/>
              </a:ext>
            </a:extLst>
          </p:cNvPr>
          <p:cNvPicPr>
            <a:picLocks noGrp="1" noChangeAspect="1"/>
          </p:cNvPicPr>
          <p:nvPr>
            <p:ph idx="1"/>
          </p:nvPr>
        </p:nvPicPr>
        <p:blipFill>
          <a:blip r:embed="rId2"/>
          <a:srcRect/>
          <a:stretch/>
        </p:blipFill>
        <p:spPr>
          <a:xfrm>
            <a:off x="307878" y="-859874"/>
            <a:ext cx="11122121" cy="6723303"/>
          </a:xfrm>
          <a:prstGeom prst="roundRect">
            <a:avLst>
              <a:gd name="adj" fmla="val 16667"/>
            </a:avLst>
          </a:prstGeom>
          <a:ln>
            <a:noFill/>
          </a:ln>
          <a:effectLst>
            <a:outerShdw blurRad="50800" dist="38100" dir="2700000" algn="tl" rotWithShape="0">
              <a:prstClr val="black">
                <a:alpha val="40000"/>
              </a:prstClr>
            </a:outerShdw>
            <a:reflection blurRad="6350" stA="52000" endA="300" endPos="35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TextBox 3">
            <a:extLst>
              <a:ext uri="{FF2B5EF4-FFF2-40B4-BE49-F238E27FC236}">
                <a16:creationId xmlns:a16="http://schemas.microsoft.com/office/drawing/2014/main" id="{6B7F4218-8699-A9F9-1525-7C85AE96B388}"/>
              </a:ext>
            </a:extLst>
          </p:cNvPr>
          <p:cNvSpPr txBox="1"/>
          <p:nvPr/>
        </p:nvSpPr>
        <p:spPr>
          <a:xfrm>
            <a:off x="5185263" y="2501778"/>
            <a:ext cx="1828800" cy="1828800"/>
          </a:xfrm>
          <a:prstGeom prst="rect">
            <a:avLst/>
          </a:prstGeom>
          <a:noFill/>
        </p:spPr>
        <p:txBody>
          <a:bodyPr wrap="square" rtlCol="0">
            <a:spAutoFit/>
          </a:bodyPr>
          <a:lstStyle/>
          <a:p>
            <a:pPr algn="l"/>
            <a:endParaRPr lang="en-US" dirty="0"/>
          </a:p>
        </p:txBody>
      </p:sp>
    </p:spTree>
    <p:extLst>
      <p:ext uri="{BB962C8B-B14F-4D97-AF65-F5344CB8AC3E}">
        <p14:creationId xmlns:p14="http://schemas.microsoft.com/office/powerpoint/2010/main" val="2512973689"/>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89FFCE-242D-EEAC-B9EB-F8AF22AB7194}"/>
              </a:ext>
            </a:extLst>
          </p:cNvPr>
          <p:cNvSpPr txBox="1"/>
          <p:nvPr/>
        </p:nvSpPr>
        <p:spPr>
          <a:xfrm>
            <a:off x="5185263" y="2501778"/>
            <a:ext cx="1828800" cy="1828800"/>
          </a:xfrm>
          <a:prstGeom prst="rect">
            <a:avLst/>
          </a:prstGeom>
          <a:noFill/>
        </p:spPr>
        <p:txBody>
          <a:bodyPr wrap="square" rtlCol="0">
            <a:spAutoFit/>
          </a:bodyPr>
          <a:lstStyle/>
          <a:p>
            <a:pPr algn="l"/>
            <a:endParaRPr lang="en-US" dirty="0"/>
          </a:p>
        </p:txBody>
      </p:sp>
      <p:sp>
        <p:nvSpPr>
          <p:cNvPr id="5" name="TextBox 4">
            <a:extLst>
              <a:ext uri="{FF2B5EF4-FFF2-40B4-BE49-F238E27FC236}">
                <a16:creationId xmlns:a16="http://schemas.microsoft.com/office/drawing/2014/main" id="{8AE755A4-9016-C606-AA72-7A3F46417EF8}"/>
              </a:ext>
            </a:extLst>
          </p:cNvPr>
          <p:cNvSpPr txBox="1"/>
          <p:nvPr/>
        </p:nvSpPr>
        <p:spPr>
          <a:xfrm>
            <a:off x="5185263" y="2501778"/>
            <a:ext cx="1828800" cy="369332"/>
          </a:xfrm>
          <a:prstGeom prst="rect">
            <a:avLst/>
          </a:prstGeom>
          <a:noFill/>
        </p:spPr>
        <p:txBody>
          <a:bodyPr wrap="square" rtlCol="0">
            <a:spAutoFit/>
          </a:bodyPr>
          <a:lstStyle/>
          <a:p>
            <a:pPr algn="l"/>
            <a:endParaRPr lang="en-US" b="1" i="1" u="sng" dirty="0"/>
          </a:p>
        </p:txBody>
      </p:sp>
      <p:sp>
        <p:nvSpPr>
          <p:cNvPr id="7" name="TextBox 6">
            <a:extLst>
              <a:ext uri="{FF2B5EF4-FFF2-40B4-BE49-F238E27FC236}">
                <a16:creationId xmlns:a16="http://schemas.microsoft.com/office/drawing/2014/main" id="{ABB93457-FD4D-672C-53D6-F850C9C7AD16}"/>
              </a:ext>
            </a:extLst>
          </p:cNvPr>
          <p:cNvSpPr txBox="1"/>
          <p:nvPr/>
        </p:nvSpPr>
        <p:spPr>
          <a:xfrm>
            <a:off x="3576293" y="172675"/>
            <a:ext cx="7441501" cy="2308324"/>
          </a:xfrm>
          <a:prstGeom prst="rect">
            <a:avLst/>
          </a:prstGeom>
          <a:noFill/>
        </p:spPr>
        <p:txBody>
          <a:bodyPr wrap="square" rtlCol="0">
            <a:spAutoFit/>
          </a:bodyPr>
          <a:lstStyle/>
          <a:p>
            <a:pPr algn="l"/>
            <a:r>
              <a:rPr lang="en-US" sz="7200" b="1" i="1" u="sng" dirty="0">
                <a:solidFill>
                  <a:srgbClr val="FF0000"/>
                </a:solidFill>
                <a:latin typeface="Algerian" pitchFamily="82" charset="0"/>
              </a:rPr>
              <a:t>Thank You</a:t>
            </a:r>
          </a:p>
          <a:p>
            <a:pPr algn="l"/>
            <a:endParaRPr lang="en-US" sz="7200" b="1" i="1" u="sng" dirty="0">
              <a:solidFill>
                <a:srgbClr val="FF0000"/>
              </a:solidFill>
              <a:latin typeface="Algerian" pitchFamily="82" charset="0"/>
            </a:endParaRPr>
          </a:p>
        </p:txBody>
      </p:sp>
      <p:pic>
        <p:nvPicPr>
          <p:cNvPr id="2" name="Picture 2">
            <a:extLst>
              <a:ext uri="{FF2B5EF4-FFF2-40B4-BE49-F238E27FC236}">
                <a16:creationId xmlns:a16="http://schemas.microsoft.com/office/drawing/2014/main" id="{1727F21C-B66C-93F0-B539-462D12E2CBAC}"/>
              </a:ext>
            </a:extLst>
          </p:cNvPr>
          <p:cNvPicPr>
            <a:picLocks noChangeAspect="1"/>
          </p:cNvPicPr>
          <p:nvPr/>
        </p:nvPicPr>
        <p:blipFill rotWithShape="1">
          <a:blip r:embed="rId2"/>
          <a:srcRect b="8825"/>
          <a:stretch/>
        </p:blipFill>
        <p:spPr>
          <a:xfrm>
            <a:off x="608061" y="1018959"/>
            <a:ext cx="10409733" cy="52460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2469038"/>
      </p:ext>
    </p:extLst>
  </p:cSld>
  <p:clrMapOvr>
    <a:masterClrMapping/>
  </p:clrMapOvr>
  <p:transition spd="slow">
    <p:wheel spokes="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Slides>
  <Notes>1</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Circuit</vt:lpstr>
      <vt:lpstr>    S.R.S SR.SEC.SCHOOL            ROHTAK</vt:lpstr>
      <vt:lpstr>Introduction:-</vt:lpstr>
      <vt:lpstr>Overview of TOBACCO:- </vt:lpstr>
      <vt:lpstr>Health effect of TOBACCO </vt:lpstr>
      <vt:lpstr>Tobacco usage in India:-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S.R.S SR.SEC.SCHOOL            ROHTAK</dc:title>
  <dc:creator>yuganshsapra145@gmail.com</dc:creator>
  <cp:lastModifiedBy>Vipul Anand</cp:lastModifiedBy>
  <cp:revision>17</cp:revision>
  <dcterms:created xsi:type="dcterms:W3CDTF">2023-05-31T05:51:43Z</dcterms:created>
  <dcterms:modified xsi:type="dcterms:W3CDTF">2023-05-31T14:36:25Z</dcterms:modified>
</cp:coreProperties>
</file>